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5C4054-FB01-B0CD-71CF-90656DDE6397}" v="528" dt="2021-02-16T16:47:03.484"/>
    <p1510:client id="{56F423B7-7915-4443-B3EF-5D132DB2CEF7}" v="1368" dt="2021-02-16T21:21:03.836"/>
    <p1510:client id="{60C56337-944B-625D-20BA-8C5C0100D1B4}" v="110" dt="2021-02-16T18:05:03.467"/>
    <p1510:client id="{AF3EFAD4-1790-84A9-AF7C-A4588A2B4DC8}" v="1" dt="2021-02-16T21:45:58.937"/>
    <p1510:client id="{B53F28D6-0F6F-4962-A375-FEB6DAA092B6}" v="1982" dt="2021-02-15T23:48:29.318"/>
    <p1510:client id="{FC2FF3A0-29EF-4880-43C6-C0069E74D2CF}" v="780" vWet="781" dt="2021-02-16T20:51:22.4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FED15E-7EC7-4FA9-BBE6-44DB1B3D72B9}" type="datetimeFigureOut">
              <a:rPr lang="en-US"/>
              <a:t>2/16/2021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F4B35-B548-442E-8928-4832B78B3265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80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We will be using a CRISPR system with higher rates of homing and multiple sites</a:t>
            </a:r>
          </a:p>
          <a:p>
            <a:r>
              <a:rPr lang="en-US">
                <a:cs typeface="Calibri"/>
              </a:rPr>
              <a:t>- It is by far the fastest method out of all of the models</a:t>
            </a:r>
          </a:p>
          <a:p>
            <a:r>
              <a:rPr lang="en-US">
                <a:cs typeface="Calibri"/>
              </a:rPr>
              <a:t>-  Collaborating with BGU Israel lead us to Dr. Deredek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F4B35-B548-442E-8928-4832B78B3265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2/16/2021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2/16/2021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2/16/2021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2/16/2021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2/16/2021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2/16/2021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2/16/2021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2/16/2021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2/16/2021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93/nar/gkm632" TargetMode="External"/><Relationship Id="rId7" Type="http://schemas.openxmlformats.org/officeDocument/2006/relationships/hyperlink" Target="https://www.nature.com/articles/nrg.2015.3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s://dx.doi.org/10.7554/eLife.03401.002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371/journal.pntd.0003864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as.org/content/108/43/E87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EEFAA90-90E8-40B6-925A-BC8AE1601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515649"/>
            <a:ext cx="8991600" cy="2279020"/>
          </a:xfrm>
        </p:spPr>
        <p:txBody>
          <a:bodyPr>
            <a:normAutofit fontScale="90000"/>
          </a:bodyPr>
          <a:lstStyle/>
          <a:p>
            <a:r>
              <a:rPr lang="en-US"/>
              <a:t>“</a:t>
            </a:r>
            <a:r>
              <a:rPr lang="en-GB"/>
              <a:t>Utilising</a:t>
            </a:r>
            <a:r>
              <a:rPr lang="en-US"/>
              <a:t> a gene-drive to induce infertility in mosquitos to reduce the spread of mosquito-borne diseases”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07AFB69D-3A56-44BD-980C-EB61868AF2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874" y="4332595"/>
            <a:ext cx="2795381" cy="432398"/>
          </a:xfrm>
        </p:spPr>
        <p:txBody>
          <a:bodyPr/>
          <a:lstStyle/>
          <a:p>
            <a:r>
              <a:rPr lang="en-US"/>
              <a:t>Milan Singh</a:t>
            </a:r>
          </a:p>
        </p:txBody>
      </p:sp>
      <p:sp>
        <p:nvSpPr>
          <p:cNvPr id="5" name="Подзаглавие 2">
            <a:extLst>
              <a:ext uri="{FF2B5EF4-FFF2-40B4-BE49-F238E27FC236}">
                <a16:creationId xmlns:a16="http://schemas.microsoft.com/office/drawing/2014/main" id="{3C21FCA4-C79F-4D9D-9A48-A8847687BE98}"/>
              </a:ext>
            </a:extLst>
          </p:cNvPr>
          <p:cNvSpPr txBox="1">
            <a:spLocks/>
          </p:cNvSpPr>
          <p:nvPr/>
        </p:nvSpPr>
        <p:spPr>
          <a:xfrm>
            <a:off x="3149255" y="4329749"/>
            <a:ext cx="2795381" cy="43239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Qurratu Aini Hashim</a:t>
            </a:r>
          </a:p>
        </p:txBody>
      </p:sp>
      <p:sp>
        <p:nvSpPr>
          <p:cNvPr id="6" name="Подзаглавие 2">
            <a:extLst>
              <a:ext uri="{FF2B5EF4-FFF2-40B4-BE49-F238E27FC236}">
                <a16:creationId xmlns:a16="http://schemas.microsoft.com/office/drawing/2014/main" id="{2C191979-0E94-40B6-8EE6-1BCF3FC1F7A2}"/>
              </a:ext>
            </a:extLst>
          </p:cNvPr>
          <p:cNvSpPr txBox="1">
            <a:spLocks/>
          </p:cNvSpPr>
          <p:nvPr/>
        </p:nvSpPr>
        <p:spPr>
          <a:xfrm>
            <a:off x="6247366" y="4329749"/>
            <a:ext cx="2795381" cy="43239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Dimitar Dimitrov</a:t>
            </a:r>
          </a:p>
        </p:txBody>
      </p:sp>
      <p:sp>
        <p:nvSpPr>
          <p:cNvPr id="7" name="Подзаглавие 2">
            <a:extLst>
              <a:ext uri="{FF2B5EF4-FFF2-40B4-BE49-F238E27FC236}">
                <a16:creationId xmlns:a16="http://schemas.microsoft.com/office/drawing/2014/main" id="{4C2DE732-2203-42B6-AB2A-75FDE19D3358}"/>
              </a:ext>
            </a:extLst>
          </p:cNvPr>
          <p:cNvSpPr txBox="1">
            <a:spLocks/>
          </p:cNvSpPr>
          <p:nvPr/>
        </p:nvSpPr>
        <p:spPr>
          <a:xfrm>
            <a:off x="9042745" y="4329749"/>
            <a:ext cx="2795381" cy="43239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Joey Martinez</a:t>
            </a:r>
          </a:p>
        </p:txBody>
      </p:sp>
    </p:spTree>
    <p:extLst>
      <p:ext uri="{BB962C8B-B14F-4D97-AF65-F5344CB8AC3E}">
        <p14:creationId xmlns:p14="http://schemas.microsoft.com/office/powerpoint/2010/main" val="3161788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5B4016C-C31B-419F-BB48-B53A2762C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951" y="273093"/>
            <a:ext cx="7729728" cy="1188720"/>
          </a:xfrm>
        </p:spPr>
        <p:txBody>
          <a:bodyPr/>
          <a:lstStyle/>
          <a:p>
            <a:r>
              <a:rPr lang="en-US" err="1"/>
              <a:t>A</a:t>
            </a:r>
            <a:r>
              <a:rPr lang="en-US" sz="1800" err="1"/>
              <a:t>edini</a:t>
            </a:r>
            <a:r>
              <a:rPr lang="en-US" err="1"/>
              <a:t>Gem</a:t>
            </a:r>
          </a:p>
        </p:txBody>
      </p:sp>
      <p:pic>
        <p:nvPicPr>
          <p:cNvPr id="5" name="Контейнер за съдържание 4">
            <a:extLst>
              <a:ext uri="{FF2B5EF4-FFF2-40B4-BE49-F238E27FC236}">
                <a16:creationId xmlns:a16="http://schemas.microsoft.com/office/drawing/2014/main" id="{1F5D6CD0-BED3-43AC-9F1B-28DA964B2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74485" y="267621"/>
            <a:ext cx="1758864" cy="1758864"/>
          </a:xfr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E3F3A81-5530-46CB-B38B-DED8205FA636}"/>
              </a:ext>
            </a:extLst>
          </p:cNvPr>
          <p:cNvGrpSpPr/>
          <p:nvPr/>
        </p:nvGrpSpPr>
        <p:grpSpPr>
          <a:xfrm>
            <a:off x="5365259" y="1663885"/>
            <a:ext cx="2753848" cy="2363760"/>
            <a:chOff x="5605147" y="1931996"/>
            <a:chExt cx="2753848" cy="236376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3C180EF-528C-410C-88B1-70CB682206C7}"/>
                </a:ext>
              </a:extLst>
            </p:cNvPr>
            <p:cNvSpPr txBox="1"/>
            <p:nvPr/>
          </p:nvSpPr>
          <p:spPr>
            <a:xfrm>
              <a:off x="5605147" y="1931996"/>
              <a:ext cx="2743200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400"/>
                <a:t>Dimitar Dimitrov</a:t>
              </a:r>
            </a:p>
          </p:txBody>
        </p:sp>
        <p:pic>
          <p:nvPicPr>
            <p:cNvPr id="4" name="Picture 6" descr="Quizzical burrowing owl looking forward">
              <a:extLst>
                <a:ext uri="{FF2B5EF4-FFF2-40B4-BE49-F238E27FC236}">
                  <a16:creationId xmlns:a16="http://schemas.microsoft.com/office/drawing/2014/main" id="{1168C58A-6AF9-49C9-B467-6EB328AF5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15796" y="2389715"/>
              <a:ext cx="2743199" cy="1906041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3723DF9-42FB-4213-BBCA-72A46A6ADD8E}"/>
              </a:ext>
            </a:extLst>
          </p:cNvPr>
          <p:cNvGrpSpPr/>
          <p:nvPr/>
        </p:nvGrpSpPr>
        <p:grpSpPr>
          <a:xfrm>
            <a:off x="1103701" y="1663885"/>
            <a:ext cx="2743200" cy="2363760"/>
            <a:chOff x="5605147" y="1931996"/>
            <a:chExt cx="2743200" cy="23637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B57C6A-F70F-4BCB-8C7C-26FC8A8E2E5B}"/>
                </a:ext>
              </a:extLst>
            </p:cNvPr>
            <p:cNvSpPr txBox="1"/>
            <p:nvPr/>
          </p:nvSpPr>
          <p:spPr>
            <a:xfrm>
              <a:off x="5605147" y="1931996"/>
              <a:ext cx="2743200" cy="43088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err="1"/>
                <a:t>Qurratu</a:t>
              </a:r>
              <a:r>
                <a:rPr lang="en-US" sz="2200"/>
                <a:t> Aini Hashim</a:t>
              </a:r>
            </a:p>
          </p:txBody>
        </p:sp>
        <p:pic>
          <p:nvPicPr>
            <p:cNvPr id="10" name="Picture 6">
              <a:extLst>
                <a:ext uri="{FF2B5EF4-FFF2-40B4-BE49-F238E27FC236}">
                  <a16:creationId xmlns:a16="http://schemas.microsoft.com/office/drawing/2014/main" id="{D3DEF85B-2609-4269-BA03-8D5B8A5A5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6116489" y="2389715"/>
              <a:ext cx="1741812" cy="1906041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3B0A1B6-D665-43BB-A65A-9F56C16261E5}"/>
              </a:ext>
            </a:extLst>
          </p:cNvPr>
          <p:cNvGrpSpPr/>
          <p:nvPr/>
        </p:nvGrpSpPr>
        <p:grpSpPr>
          <a:xfrm>
            <a:off x="1103703" y="4246218"/>
            <a:ext cx="2753848" cy="2363760"/>
            <a:chOff x="5605147" y="1931996"/>
            <a:chExt cx="2753848" cy="236376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412FE43-ECA7-427F-A6F4-1CEF5ED802BF}"/>
                </a:ext>
              </a:extLst>
            </p:cNvPr>
            <p:cNvSpPr txBox="1"/>
            <p:nvPr/>
          </p:nvSpPr>
          <p:spPr>
            <a:xfrm>
              <a:off x="5605147" y="1931996"/>
              <a:ext cx="2743200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400"/>
                <a:t>Milan Singh</a:t>
              </a:r>
            </a:p>
          </p:txBody>
        </p:sp>
        <p:pic>
          <p:nvPicPr>
            <p:cNvPr id="15" name="Picture 6" descr="Quizzical burrowing owl looking forward">
              <a:extLst>
                <a:ext uri="{FF2B5EF4-FFF2-40B4-BE49-F238E27FC236}">
                  <a16:creationId xmlns:a16="http://schemas.microsoft.com/office/drawing/2014/main" id="{E1DC64A0-AEB4-4B0A-891D-E0A23CE3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15796" y="2389715"/>
              <a:ext cx="2743199" cy="1906041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B5ED687-1D47-434F-8FB1-4E61A2F89A1C}"/>
              </a:ext>
            </a:extLst>
          </p:cNvPr>
          <p:cNvGrpSpPr/>
          <p:nvPr/>
        </p:nvGrpSpPr>
        <p:grpSpPr>
          <a:xfrm>
            <a:off x="5322926" y="4246218"/>
            <a:ext cx="2753848" cy="2363760"/>
            <a:chOff x="5605147" y="1931996"/>
            <a:chExt cx="2753848" cy="236376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2EFE942-AA31-4AB1-B75E-5E295F1E7677}"/>
                </a:ext>
              </a:extLst>
            </p:cNvPr>
            <p:cNvSpPr txBox="1"/>
            <p:nvPr/>
          </p:nvSpPr>
          <p:spPr>
            <a:xfrm>
              <a:off x="5605147" y="1931996"/>
              <a:ext cx="2743200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400"/>
                <a:t>Josephine Martinez</a:t>
              </a:r>
            </a:p>
          </p:txBody>
        </p:sp>
        <p:pic>
          <p:nvPicPr>
            <p:cNvPr id="18" name="Picture 6" descr="Quizzical burrowing owl looking forward">
              <a:extLst>
                <a:ext uri="{FF2B5EF4-FFF2-40B4-BE49-F238E27FC236}">
                  <a16:creationId xmlns:a16="http://schemas.microsoft.com/office/drawing/2014/main" id="{FE8B6F35-4C8D-4C40-A476-505924568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15796" y="2389715"/>
              <a:ext cx="2743199" cy="1906041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9AF5245-446E-441A-AAC8-80DCB843E323}"/>
              </a:ext>
            </a:extLst>
          </p:cNvPr>
          <p:cNvSpPr txBox="1"/>
          <p:nvPr/>
        </p:nvSpPr>
        <p:spPr>
          <a:xfrm>
            <a:off x="8750060" y="2668438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Translation in:</a:t>
            </a:r>
          </a:p>
          <a:p>
            <a:r>
              <a:rPr lang="en-US"/>
              <a:t>Malay, German, Mandarin, Spanish?, Tagalog?, Italian, Punjabi, Russian, Bulgarian</a:t>
            </a:r>
          </a:p>
        </p:txBody>
      </p:sp>
    </p:spTree>
    <p:extLst>
      <p:ext uri="{BB962C8B-B14F-4D97-AF65-F5344CB8AC3E}">
        <p14:creationId xmlns:p14="http://schemas.microsoft.com/office/powerpoint/2010/main" val="1803157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8" descr="Table&#10;&#10;Description automatically generated">
            <a:extLst>
              <a:ext uri="{FF2B5EF4-FFF2-40B4-BE49-F238E27FC236}">
                <a16:creationId xmlns:a16="http://schemas.microsoft.com/office/drawing/2014/main" id="{9ABECED9-C81C-466B-A507-AE4A31849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892" y="4177595"/>
            <a:ext cx="3285771" cy="2679699"/>
          </a:xfrm>
          <a:prstGeom prst="rect">
            <a:avLst/>
          </a:prstGeom>
        </p:spPr>
      </p:pic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30F32C7C-2F57-4BEB-8044-BB91985CD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86" y="372675"/>
            <a:ext cx="5983578" cy="375109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800" b="1"/>
              <a:t>X-shredder gene drive</a:t>
            </a:r>
          </a:p>
          <a:p>
            <a:pPr marL="0" indent="0">
              <a:buNone/>
            </a:pPr>
            <a:r>
              <a:rPr lang="en-US" sz="2400"/>
              <a:t> - Male mosquitos don’t suck blood</a:t>
            </a:r>
          </a:p>
          <a:p>
            <a:pPr marL="0" indent="0">
              <a:buNone/>
            </a:pPr>
            <a:r>
              <a:rPr lang="en-US" sz="2400"/>
              <a:t> - Inserting an X-shredding CRISPR system makes all progeny male </a:t>
            </a:r>
          </a:p>
          <a:p>
            <a:pPr marL="0" indent="0">
              <a:buNone/>
            </a:pPr>
            <a:r>
              <a:rPr lang="en-US" sz="2400"/>
              <a:t>- Eventually the species is driven to extinction by lack of mating partners</a:t>
            </a:r>
          </a:p>
          <a:p>
            <a:pPr marL="0" indent="0">
              <a:buNone/>
            </a:pPr>
            <a:r>
              <a:rPr lang="en-US" sz="2400"/>
              <a:t>- Proof of concept based on </a:t>
            </a:r>
            <a:r>
              <a:rPr lang="en-US" sz="2400">
                <a:ea typeface="+mn-lt"/>
                <a:cs typeface="+mn-lt"/>
                <a:hlinkClick r:id="rId3"/>
              </a:rPr>
              <a:t>N. Windbichler et al., 2007</a:t>
            </a:r>
            <a:endParaRPr lang="en-US" sz="2400"/>
          </a:p>
        </p:txBody>
      </p:sp>
      <p:grpSp>
        <p:nvGrpSpPr>
          <p:cNvPr id="12" name="Групиране 11">
            <a:extLst>
              <a:ext uri="{FF2B5EF4-FFF2-40B4-BE49-F238E27FC236}">
                <a16:creationId xmlns:a16="http://schemas.microsoft.com/office/drawing/2014/main" id="{2259E140-A8EB-4CF1-97EE-440E326FF661}"/>
              </a:ext>
            </a:extLst>
          </p:cNvPr>
          <p:cNvGrpSpPr/>
          <p:nvPr/>
        </p:nvGrpSpPr>
        <p:grpSpPr>
          <a:xfrm>
            <a:off x="6595589" y="3372729"/>
            <a:ext cx="5237932" cy="2934938"/>
            <a:chOff x="2743198" y="342081"/>
            <a:chExt cx="7044154" cy="3005494"/>
          </a:xfrm>
        </p:grpSpPr>
        <p:pic>
          <p:nvPicPr>
            <p:cNvPr id="7" name="Картина 6">
              <a:extLst>
                <a:ext uri="{FF2B5EF4-FFF2-40B4-BE49-F238E27FC236}">
                  <a16:creationId xmlns:a16="http://schemas.microsoft.com/office/drawing/2014/main" id="{50324F02-9FE6-4B68-B99A-60F97B58E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43198" y="346977"/>
              <a:ext cx="6705600" cy="3000598"/>
            </a:xfrm>
            <a:prstGeom prst="rect">
              <a:avLst/>
            </a:prstGeom>
          </p:spPr>
        </p:pic>
        <p:sp>
          <p:nvSpPr>
            <p:cNvPr id="10" name="Текстово поле 9">
              <a:extLst>
                <a:ext uri="{FF2B5EF4-FFF2-40B4-BE49-F238E27FC236}">
                  <a16:creationId xmlns:a16="http://schemas.microsoft.com/office/drawing/2014/main" id="{1A17C93C-54CA-410D-BBD4-8AEC2F90B3A6}"/>
                </a:ext>
              </a:extLst>
            </p:cNvPr>
            <p:cNvSpPr txBox="1"/>
            <p:nvPr/>
          </p:nvSpPr>
          <p:spPr>
            <a:xfrm rot="16200000">
              <a:off x="8169231" y="1621648"/>
              <a:ext cx="2897688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US" sz="800">
                  <a:latin typeface="Calibri"/>
                  <a:cs typeface="Calibri"/>
                </a:rPr>
                <a:t>Source: </a:t>
              </a:r>
              <a:r>
                <a:rPr lang="en-US" sz="800">
                  <a:ea typeface="+mn-lt"/>
                  <a:cs typeface="+mn-lt"/>
                  <a:hlinkClick r:id="rId5"/>
                </a:rPr>
                <a:t>http://dx.doi.org/10.7554/eLife.03401.002</a:t>
              </a:r>
              <a:endParaRPr lang="en-US" sz="800">
                <a:latin typeface="Calibri"/>
                <a:cs typeface="Calibri"/>
              </a:endParaRPr>
            </a:p>
            <a:p>
              <a:endParaRPr lang="en-US" sz="8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Правоъгълник 10">
              <a:extLst>
                <a:ext uri="{FF2B5EF4-FFF2-40B4-BE49-F238E27FC236}">
                  <a16:creationId xmlns:a16="http://schemas.microsoft.com/office/drawing/2014/main" id="{687F7A0A-3F2C-49CF-A2DF-112DBCAE0F67}"/>
                </a:ext>
              </a:extLst>
            </p:cNvPr>
            <p:cNvSpPr/>
            <p:nvPr/>
          </p:nvSpPr>
          <p:spPr>
            <a:xfrm>
              <a:off x="2780427" y="342081"/>
              <a:ext cx="338554" cy="5222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" name="Picture 17" descr="A picture containing chart&#10;&#10;Description automatically generated">
            <a:extLst>
              <a:ext uri="{FF2B5EF4-FFF2-40B4-BE49-F238E27FC236}">
                <a16:creationId xmlns:a16="http://schemas.microsoft.com/office/drawing/2014/main" id="{A66B7F0A-5A75-478E-82F9-EC949870C6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0399" y="800734"/>
            <a:ext cx="4704643" cy="203919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09E52DD-9950-4944-BC93-D2C7FDCEE7BB}"/>
              </a:ext>
            </a:extLst>
          </p:cNvPr>
          <p:cNvSpPr txBox="1"/>
          <p:nvPr/>
        </p:nvSpPr>
        <p:spPr>
          <a:xfrm>
            <a:off x="1806929" y="6310814"/>
            <a:ext cx="248920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>
                <a:latin typeface="Calibri"/>
                <a:cs typeface="Calibri"/>
              </a:rPr>
              <a:t>Source:</a:t>
            </a:r>
            <a:r>
              <a:rPr lang="en-US" sz="800">
                <a:latin typeface="Calibri"/>
                <a:ea typeface="+mn-lt"/>
                <a:cs typeface="+mn-lt"/>
              </a:rPr>
              <a:t> </a:t>
            </a:r>
            <a:r>
              <a:rPr lang="en-US" sz="800">
                <a:latin typeface="Calibri"/>
                <a:ea typeface="+mn-lt"/>
                <a:cs typeface="+mn-lt"/>
                <a:hlinkClick r:id="rId7"/>
              </a:rPr>
              <a:t>https://www.nature.com/articles/nrg.2015.34</a:t>
            </a:r>
            <a:endParaRPr lang="en-US" sz="800">
              <a:latin typeface="Calibri"/>
              <a:cs typeface="Calibri"/>
            </a:endParaRPr>
          </a:p>
          <a:p>
            <a:endParaRPr lang="en-US" sz="800">
              <a:latin typeface="Calibri"/>
              <a:ea typeface="+mn-lt"/>
              <a:cs typeface="+mn-lt"/>
            </a:endParaRPr>
          </a:p>
          <a:p>
            <a:endParaRPr lang="en-US" sz="800">
              <a:latin typeface="Calibri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66771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6AEA751-3131-4BBD-9099-6015AFC92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9451" y="376194"/>
            <a:ext cx="7729728" cy="1188720"/>
          </a:xfrm>
        </p:spPr>
        <p:txBody>
          <a:bodyPr/>
          <a:lstStyle/>
          <a:p>
            <a:r>
              <a:rPr lang="en-US"/>
              <a:t>Past Examples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484E52CA-FC0D-4AFD-98CF-CAB293166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622" y="1767719"/>
            <a:ext cx="5616378" cy="227063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  <a:p>
            <a:pPr lvl="1"/>
            <a:r>
              <a:rPr lang="en-US"/>
              <a:t>Results</a:t>
            </a:r>
          </a:p>
          <a:p>
            <a:pPr lvl="1"/>
            <a:r>
              <a:rPr lang="en-US"/>
              <a:t>Results</a:t>
            </a:r>
          </a:p>
        </p:txBody>
      </p:sp>
      <p:sp>
        <p:nvSpPr>
          <p:cNvPr id="5" name="Контейнер за съдържание 2">
            <a:extLst>
              <a:ext uri="{FF2B5EF4-FFF2-40B4-BE49-F238E27FC236}">
                <a16:creationId xmlns:a16="http://schemas.microsoft.com/office/drawing/2014/main" id="{C900BF98-C2FF-4D26-823F-EF3FAA579546}"/>
              </a:ext>
            </a:extLst>
          </p:cNvPr>
          <p:cNvSpPr txBox="1">
            <a:spLocks/>
          </p:cNvSpPr>
          <p:nvPr/>
        </p:nvSpPr>
        <p:spPr>
          <a:xfrm>
            <a:off x="479621" y="4048377"/>
            <a:ext cx="5616378" cy="27093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Study #1</a:t>
            </a:r>
          </a:p>
          <a:p>
            <a:pPr lvl="1"/>
            <a:r>
              <a:rPr lang="en-US"/>
              <a:t>Results</a:t>
            </a:r>
          </a:p>
          <a:p>
            <a:pPr lvl="1"/>
            <a:r>
              <a:rPr lang="en-US"/>
              <a:t>Results</a:t>
            </a:r>
          </a:p>
        </p:txBody>
      </p:sp>
      <p:sp>
        <p:nvSpPr>
          <p:cNvPr id="6" name="Контейнер за съдържание 2">
            <a:extLst>
              <a:ext uri="{FF2B5EF4-FFF2-40B4-BE49-F238E27FC236}">
                <a16:creationId xmlns:a16="http://schemas.microsoft.com/office/drawing/2014/main" id="{AF37E779-A78B-4974-8F37-EF04FD8AF237}"/>
              </a:ext>
            </a:extLst>
          </p:cNvPr>
          <p:cNvSpPr txBox="1">
            <a:spLocks/>
          </p:cNvSpPr>
          <p:nvPr/>
        </p:nvSpPr>
        <p:spPr>
          <a:xfrm>
            <a:off x="6096000" y="4048375"/>
            <a:ext cx="5616375" cy="27093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Study #1</a:t>
            </a:r>
          </a:p>
          <a:p>
            <a:pPr lvl="1"/>
            <a:r>
              <a:rPr lang="en-US"/>
              <a:t>Results</a:t>
            </a:r>
          </a:p>
          <a:p>
            <a:pPr lvl="1"/>
            <a:r>
              <a:rPr lang="en-US"/>
              <a:t>Results</a:t>
            </a:r>
          </a:p>
        </p:txBody>
      </p:sp>
      <p:sp>
        <p:nvSpPr>
          <p:cNvPr id="7" name="Контейнер за съдържание 2">
            <a:extLst>
              <a:ext uri="{FF2B5EF4-FFF2-40B4-BE49-F238E27FC236}">
                <a16:creationId xmlns:a16="http://schemas.microsoft.com/office/drawing/2014/main" id="{909F58CB-5626-4AA1-B1D3-F4F0736B47F6}"/>
              </a:ext>
            </a:extLst>
          </p:cNvPr>
          <p:cNvSpPr txBox="1">
            <a:spLocks/>
          </p:cNvSpPr>
          <p:nvPr/>
        </p:nvSpPr>
        <p:spPr>
          <a:xfrm>
            <a:off x="6095998" y="1767717"/>
            <a:ext cx="5616377" cy="22706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+mn-lt"/>
                <a:cs typeface="+mn-lt"/>
                <a:hlinkClick r:id="rId2"/>
              </a:rPr>
              <a:t>https://doi.org/10.1371/journal.pntd.0003864</a:t>
            </a:r>
            <a:endParaRPr lang="en-US"/>
          </a:p>
          <a:p>
            <a:pPr lvl="1"/>
            <a:r>
              <a:rPr lang="en-US"/>
              <a:t>Results</a:t>
            </a:r>
          </a:p>
          <a:p>
            <a:pPr lvl="1"/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006246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F4D920B-6CE9-4EE9-9688-3F90ED4E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74470"/>
            <a:ext cx="7729728" cy="1188720"/>
          </a:xfrm>
        </p:spPr>
        <p:txBody>
          <a:bodyPr/>
          <a:lstStyle/>
          <a:p>
            <a:r>
              <a:rPr lang="en-US"/>
              <a:t>Mathematical Modeling</a:t>
            </a:r>
          </a:p>
        </p:txBody>
      </p:sp>
      <p:pic>
        <p:nvPicPr>
          <p:cNvPr id="6" name="Picture 6" descr="Chart&#10;&#10;Description automatically generated">
            <a:extLst>
              <a:ext uri="{FF2B5EF4-FFF2-40B4-BE49-F238E27FC236}">
                <a16:creationId xmlns:a16="http://schemas.microsoft.com/office/drawing/2014/main" id="{1F748892-8CBE-4777-BCDC-6F241421F9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6981" r="-283"/>
          <a:stretch/>
        </p:blipFill>
        <p:spPr>
          <a:xfrm>
            <a:off x="5941814" y="1952239"/>
            <a:ext cx="4989890" cy="432743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D695FD-CB9D-485B-8C9B-C8A5AB32A23C}"/>
              </a:ext>
            </a:extLst>
          </p:cNvPr>
          <p:cNvSpPr txBox="1"/>
          <p:nvPr/>
        </p:nvSpPr>
        <p:spPr>
          <a:xfrm rot="-5400000">
            <a:off x="9322460" y="2938912"/>
            <a:ext cx="507233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Source: </a:t>
            </a:r>
            <a:r>
              <a:rPr lang="en-US" sz="1400">
                <a:ea typeface="+mn-lt"/>
                <a:cs typeface="+mn-lt"/>
                <a:hlinkClick r:id="rId4"/>
              </a:rPr>
              <a:t>https://www.pnas.org/content/108/43/E874</a:t>
            </a:r>
            <a:endParaRPr lang="en-US" sz="1400">
              <a:ea typeface="+mn-lt"/>
              <a:cs typeface="+mn-lt"/>
            </a:endParaRPr>
          </a:p>
          <a:p>
            <a:endParaRPr lang="en-US" sz="1400">
              <a:ea typeface="+mn-lt"/>
              <a:cs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4D4157-1DA4-4EB8-8DAB-4EB0DF0F3657}"/>
              </a:ext>
            </a:extLst>
          </p:cNvPr>
          <p:cNvSpPr txBox="1"/>
          <p:nvPr/>
        </p:nvSpPr>
        <p:spPr>
          <a:xfrm>
            <a:off x="607284" y="1819242"/>
            <a:ext cx="4577644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/>
              <a:t> - </a:t>
            </a:r>
            <a:r>
              <a:rPr lang="en-US" sz="2000">
                <a:hlinkClick r:id="rId4"/>
              </a:rPr>
              <a:t>A. Deredek et al.</a:t>
            </a:r>
            <a:r>
              <a:rPr lang="en-US" sz="2000"/>
              <a:t>  from Imperial created a mathematical model for the spread of malaria partially based on the </a:t>
            </a:r>
            <a:r>
              <a:rPr lang="en-US" sz="2000" err="1"/>
              <a:t>Windbichler</a:t>
            </a:r>
            <a:r>
              <a:rPr lang="en-US" sz="2000"/>
              <a:t> experiment</a:t>
            </a:r>
          </a:p>
          <a:p>
            <a:endParaRPr lang="en-US" sz="2000"/>
          </a:p>
          <a:p>
            <a:r>
              <a:rPr lang="en-US" sz="2000"/>
              <a:t> - They assumed a single zinc-finger endonuclease X-shredder against </a:t>
            </a:r>
            <a:r>
              <a:rPr lang="en-US" sz="2000" i="1">
                <a:ea typeface="+mn-lt"/>
                <a:cs typeface="+mn-lt"/>
              </a:rPr>
              <a:t>An. Gambiae </a:t>
            </a:r>
            <a:r>
              <a:rPr lang="en-US" sz="2000">
                <a:ea typeface="+mn-lt"/>
                <a:cs typeface="+mn-lt"/>
              </a:rPr>
              <a:t>mosquitos spreading malaria</a:t>
            </a:r>
          </a:p>
          <a:p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 - The model showed that a release of a GM population of males equal to 1% of the wild local population could drive it to extinction within a year</a:t>
            </a:r>
          </a:p>
        </p:txBody>
      </p:sp>
    </p:spTree>
    <p:extLst>
      <p:ext uri="{BB962C8B-B14F-4D97-AF65-F5344CB8AC3E}">
        <p14:creationId xmlns:p14="http://schemas.microsoft.com/office/powerpoint/2010/main" val="893863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3CF8FB4-36EC-4AC6-9A5D-6BC174182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Safety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8994EC2-424A-4D7F-9446-0A5E65B16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529" y="5090502"/>
            <a:ext cx="5346472" cy="162325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/>
              <a:t>General administrative tasks:</a:t>
            </a:r>
          </a:p>
          <a:p>
            <a:r>
              <a:rPr lang="en-US"/>
              <a:t>Instructions for use of equipment (e.g. Microbial Safety Cabinets, fume cupboards, incubators)</a:t>
            </a:r>
          </a:p>
          <a:p>
            <a:r>
              <a:rPr lang="en-US"/>
              <a:t>Disinfection procedures and waste handling</a:t>
            </a:r>
          </a:p>
          <a:p>
            <a:r>
              <a:rPr lang="en-US"/>
              <a:t>Storage of reagents, GMO, and pathogenic procedures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CC41A6-7657-4104-8528-D7A20F876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949" y="2422106"/>
            <a:ext cx="2422358" cy="13625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3494C4-37AC-45DF-90A1-4630DCBA8726}"/>
              </a:ext>
            </a:extLst>
          </p:cNvPr>
          <p:cNvSpPr txBox="1"/>
          <p:nvPr/>
        </p:nvSpPr>
        <p:spPr>
          <a:xfrm>
            <a:off x="749528" y="3880651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Reversible Gene Drives (Wyss Institute collaboration)</a:t>
            </a:r>
          </a:p>
        </p:txBody>
      </p:sp>
      <p:pic>
        <p:nvPicPr>
          <p:cNvPr id="1026" name="Picture 2" descr="Image result for hse uk">
            <a:extLst>
              <a:ext uri="{FF2B5EF4-FFF2-40B4-BE49-F238E27FC236}">
                <a16:creationId xmlns:a16="http://schemas.microsoft.com/office/drawing/2014/main" id="{09DD92B2-48C6-4D60-B878-AEA94486C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070" y="2247871"/>
            <a:ext cx="1985451" cy="198545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183FF2-F938-4E4D-A21B-45203ECB8918}"/>
              </a:ext>
            </a:extLst>
          </p:cNvPr>
          <p:cNvSpPr txBox="1"/>
          <p:nvPr/>
        </p:nvSpPr>
        <p:spPr>
          <a:xfrm>
            <a:off x="4358990" y="4157650"/>
            <a:ext cx="361561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HSE Genetically Modified Organisms (Contained Use) Regulations 2014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4B4A66-CE08-4E5A-8904-D1668CF5A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048" y="2329047"/>
            <a:ext cx="2441188" cy="18231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141AC4-4ED6-4A51-80C0-35104F3EE2C6}"/>
              </a:ext>
            </a:extLst>
          </p:cNvPr>
          <p:cNvSpPr txBox="1"/>
          <p:nvPr/>
        </p:nvSpPr>
        <p:spPr>
          <a:xfrm>
            <a:off x="9214845" y="4233322"/>
            <a:ext cx="2001594" cy="3768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Class 4 Lab</a:t>
            </a:r>
          </a:p>
        </p:txBody>
      </p:sp>
      <p:sp>
        <p:nvSpPr>
          <p:cNvPr id="10" name="Контейнер за съдържание 2">
            <a:extLst>
              <a:ext uri="{FF2B5EF4-FFF2-40B4-BE49-F238E27FC236}">
                <a16:creationId xmlns:a16="http://schemas.microsoft.com/office/drawing/2014/main" id="{BC0DF97A-C2BC-4266-898C-5430C24788D5}"/>
              </a:ext>
            </a:extLst>
          </p:cNvPr>
          <p:cNvSpPr txBox="1">
            <a:spLocks/>
          </p:cNvSpPr>
          <p:nvPr/>
        </p:nvSpPr>
        <p:spPr>
          <a:xfrm>
            <a:off x="6089764" y="5071593"/>
            <a:ext cx="5346472" cy="162325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General administrative tasks:</a:t>
            </a:r>
          </a:p>
          <a:p>
            <a:r>
              <a:rPr lang="en-US"/>
              <a:t>Spillage procedures</a:t>
            </a:r>
          </a:p>
          <a:p>
            <a:r>
              <a:rPr lang="en-US"/>
              <a:t>Accident, incident, and fault reporting procedures</a:t>
            </a:r>
          </a:p>
          <a:p>
            <a:r>
              <a:rPr lang="en-US"/>
              <a:t>Packaging for transport</a:t>
            </a:r>
          </a:p>
          <a:p>
            <a:r>
              <a:rPr lang="en-US"/>
              <a:t>Risk and COSHH assessment </a:t>
            </a:r>
          </a:p>
        </p:txBody>
      </p:sp>
    </p:spTree>
    <p:extLst>
      <p:ext uri="{BB962C8B-B14F-4D97-AF65-F5344CB8AC3E}">
        <p14:creationId xmlns:p14="http://schemas.microsoft.com/office/powerpoint/2010/main" val="2914511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6B166E6-4668-4A6B-9A59-A8466E6CA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Public Engagement, Collaboration, and Inclusivity</a:t>
            </a:r>
          </a:p>
        </p:txBody>
      </p:sp>
      <p:pic>
        <p:nvPicPr>
          <p:cNvPr id="4" name="Picture 4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A2B209A1-751E-4FA0-97D3-13733A1C6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83" y="2395926"/>
            <a:ext cx="2743200" cy="18255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19CFFF-DE81-4845-8827-15EE2EF4FE29}"/>
              </a:ext>
            </a:extLst>
          </p:cNvPr>
          <p:cNvSpPr txBox="1"/>
          <p:nvPr/>
        </p:nvSpPr>
        <p:spPr>
          <a:xfrm>
            <a:off x="304478" y="4219272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/>
              <a:t>SynBio</a:t>
            </a:r>
            <a:r>
              <a:rPr lang="en-US"/>
              <a:t> Outreach Program (have competitions; extend to Mentoring Program)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B0F11AF4-978E-42FC-B7D1-9233B6DBC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794" y="2849479"/>
            <a:ext cx="2743200" cy="2743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C26F9F-3795-4258-B8D1-23581065C5A1}"/>
              </a:ext>
            </a:extLst>
          </p:cNvPr>
          <p:cNvSpPr txBox="1"/>
          <p:nvPr/>
        </p:nvSpPr>
        <p:spPr>
          <a:xfrm>
            <a:off x="3352476" y="559287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Nationwide Initiative</a:t>
            </a:r>
          </a:p>
        </p:txBody>
      </p:sp>
      <p:pic>
        <p:nvPicPr>
          <p:cNvPr id="11" name="Picture 11" descr="Logo&#10;&#10;Description automatically generated">
            <a:extLst>
              <a:ext uri="{FF2B5EF4-FFF2-40B4-BE49-F238E27FC236}">
                <a16:creationId xmlns:a16="http://schemas.microsoft.com/office/drawing/2014/main" id="{3B6B78C1-D65D-42FB-A15E-311888C34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242" y="2113979"/>
            <a:ext cx="2743200" cy="26300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C695460-311F-4CFF-99FB-F40C12BF87C4}"/>
              </a:ext>
            </a:extLst>
          </p:cNvPr>
          <p:cNvSpPr txBox="1"/>
          <p:nvPr/>
        </p:nvSpPr>
        <p:spPr>
          <a:xfrm>
            <a:off x="6189924" y="4680481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BGU Israel</a:t>
            </a:r>
          </a:p>
          <a:p>
            <a:pPr algn="ctr"/>
            <a:r>
              <a:rPr lang="en-US"/>
              <a:t>(Professor </a:t>
            </a:r>
            <a:r>
              <a:rPr lang="en-US" err="1"/>
              <a:t>Deredeck</a:t>
            </a:r>
            <a:r>
              <a:rPr lang="en-US"/>
              <a:t>)</a:t>
            </a:r>
          </a:p>
        </p:txBody>
      </p:sp>
      <p:pic>
        <p:nvPicPr>
          <p:cNvPr id="14" name="Picture 14">
            <a:extLst>
              <a:ext uri="{FF2B5EF4-FFF2-40B4-BE49-F238E27FC236}">
                <a16:creationId xmlns:a16="http://schemas.microsoft.com/office/drawing/2014/main" id="{736932C3-275B-4C12-BD73-C5939D5913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5637" y="3430601"/>
            <a:ext cx="2743200" cy="18215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5428EDE-8B2D-406E-8534-4F0A2D1AA923}"/>
              </a:ext>
            </a:extLst>
          </p:cNvPr>
          <p:cNvSpPr txBox="1"/>
          <p:nvPr/>
        </p:nvSpPr>
        <p:spPr>
          <a:xfrm>
            <a:off x="9007318" y="531213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Vector-Borne Diseases in the UK – Biennial Meeting</a:t>
            </a:r>
          </a:p>
        </p:txBody>
      </p:sp>
    </p:spTree>
    <p:extLst>
      <p:ext uri="{BB962C8B-B14F-4D97-AF65-F5344CB8AC3E}">
        <p14:creationId xmlns:p14="http://schemas.microsoft.com/office/powerpoint/2010/main" val="860790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9C1BD30-6230-42A7-9B7E-B3FC1FAC4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Human Practices</a:t>
            </a:r>
          </a:p>
        </p:txBody>
      </p:sp>
      <p:pic>
        <p:nvPicPr>
          <p:cNvPr id="5" name="Picture 5" descr="A picture containing decorated, several&#10;&#10;Description automatically generated">
            <a:extLst>
              <a:ext uri="{FF2B5EF4-FFF2-40B4-BE49-F238E27FC236}">
                <a16:creationId xmlns:a16="http://schemas.microsoft.com/office/drawing/2014/main" id="{20B4B4B7-5528-429C-B8EC-42976299B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45" y="2456243"/>
            <a:ext cx="3003884" cy="17008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521DE2-B6DD-4F94-B0D9-3E7055A937CA}"/>
              </a:ext>
            </a:extLst>
          </p:cNvPr>
          <p:cNvSpPr txBox="1"/>
          <p:nvPr/>
        </p:nvSpPr>
        <p:spPr>
          <a:xfrm>
            <a:off x="3741821" y="5536532"/>
            <a:ext cx="218172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Malaria No More UK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52F1DC-DF5F-4C0E-979C-1960ECABA6BE}"/>
              </a:ext>
            </a:extLst>
          </p:cNvPr>
          <p:cNvSpPr txBox="1"/>
          <p:nvPr/>
        </p:nvSpPr>
        <p:spPr>
          <a:xfrm>
            <a:off x="385512" y="4165432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King's Department of Population Health Sciences</a:t>
            </a:r>
          </a:p>
        </p:txBody>
      </p:sp>
      <p:pic>
        <p:nvPicPr>
          <p:cNvPr id="10" name="Picture 10" descr="Logo&#10;&#10;Description automatically generated">
            <a:extLst>
              <a:ext uri="{FF2B5EF4-FFF2-40B4-BE49-F238E27FC236}">
                <a16:creationId xmlns:a16="http://schemas.microsoft.com/office/drawing/2014/main" id="{3D7F47BA-8661-4AA4-8B0A-BC3E7DE91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085" y="2789321"/>
            <a:ext cx="2743200" cy="2743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1" descr="Logo&#10;&#10;Description automatically generated">
            <a:extLst>
              <a:ext uri="{FF2B5EF4-FFF2-40B4-BE49-F238E27FC236}">
                <a16:creationId xmlns:a16="http://schemas.microsoft.com/office/drawing/2014/main" id="{B35129C0-41AD-411D-9917-2BC3C97E11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820" y="2458452"/>
            <a:ext cx="2382253" cy="2362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D1AD92-D154-49AD-AA4E-9D6ED94B59E9}"/>
              </a:ext>
            </a:extLst>
          </p:cNvPr>
          <p:cNvSpPr txBox="1"/>
          <p:nvPr/>
        </p:nvSpPr>
        <p:spPr>
          <a:xfrm>
            <a:off x="6388767" y="4894847"/>
            <a:ext cx="243238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Encephalitis Society UK</a:t>
            </a:r>
          </a:p>
        </p:txBody>
      </p:sp>
      <p:pic>
        <p:nvPicPr>
          <p:cNvPr id="13" name="Picture 13">
            <a:extLst>
              <a:ext uri="{FF2B5EF4-FFF2-40B4-BE49-F238E27FC236}">
                <a16:creationId xmlns:a16="http://schemas.microsoft.com/office/drawing/2014/main" id="{90A14B95-48EB-4EA5-A2CA-31AB1ACD38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6032" y="2909637"/>
            <a:ext cx="2642937" cy="26228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7A84B48-1459-475B-AA57-6F5B30DF1616}"/>
              </a:ext>
            </a:extLst>
          </p:cNvPr>
          <p:cNvSpPr txBox="1"/>
          <p:nvPr/>
        </p:nvSpPr>
        <p:spPr>
          <a:xfrm>
            <a:off x="9386636" y="5536531"/>
            <a:ext cx="218172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First Rounders Podcast from Nature Biotechnology</a:t>
            </a:r>
          </a:p>
        </p:txBody>
      </p:sp>
    </p:spTree>
    <p:extLst>
      <p:ext uri="{BB962C8B-B14F-4D97-AF65-F5344CB8AC3E}">
        <p14:creationId xmlns:p14="http://schemas.microsoft.com/office/powerpoint/2010/main" val="1095797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3CF8FB4-36EC-4AC6-9A5D-6BC174182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75760"/>
            <a:ext cx="7729728" cy="732908"/>
          </a:xfrm>
        </p:spPr>
        <p:txBody>
          <a:bodyPr>
            <a:normAutofit fontScale="90000"/>
          </a:bodyPr>
          <a:lstStyle/>
          <a:p>
            <a:r>
              <a:rPr lang="en-US"/>
              <a:t>Entrepreneurship and marketing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5FBFDCC-49AA-4213-8872-664CFDE6E0C5}"/>
              </a:ext>
            </a:extLst>
          </p:cNvPr>
          <p:cNvGrpSpPr/>
          <p:nvPr/>
        </p:nvGrpSpPr>
        <p:grpSpPr>
          <a:xfrm>
            <a:off x="1350389" y="1079189"/>
            <a:ext cx="9491222" cy="5651547"/>
            <a:chOff x="1783237" y="1107471"/>
            <a:chExt cx="8625527" cy="5207648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24CED8D-9DEF-48F8-9D9A-EDD2695E5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83237" y="1107471"/>
              <a:ext cx="8625526" cy="3711144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84EF47E-D10E-4C72-AFA0-C468443B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3238" y="4799761"/>
              <a:ext cx="8625526" cy="15153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9503585"/>
      </p:ext>
    </p:extLst>
  </p:cSld>
  <p:clrMapOvr>
    <a:masterClrMapping/>
  </p:clrMapOvr>
</p:sld>
</file>

<file path=ppt/theme/theme1.xml><?xml version="1.0" encoding="utf-8"?>
<a:theme xmlns:a="http://schemas.openxmlformats.org/drawingml/2006/main" name="Колет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TM10001115[[fn=Колет]]</Template>
  <Application>Microsoft Office PowerPoint</Application>
  <PresentationFormat>Widescreen</PresentationFormat>
  <Slides>9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Колет</vt:lpstr>
      <vt:lpstr>“Utilising a gene-drive to induce infertility in mosquitos to reduce the spread of mosquito-borne diseases”</vt:lpstr>
      <vt:lpstr>AediniGem</vt:lpstr>
      <vt:lpstr>PowerPoint Presentation</vt:lpstr>
      <vt:lpstr>Past Examples</vt:lpstr>
      <vt:lpstr>Mathematical Modeling</vt:lpstr>
      <vt:lpstr>Safety</vt:lpstr>
      <vt:lpstr>Public Engagement, Collaboration, and Inclusivity</vt:lpstr>
      <vt:lpstr>Human Practices</vt:lpstr>
      <vt:lpstr>Entrepreneurship and marketing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“Utilising a gene-drive to induce infertility in mosquitos to reduce the spread of mosquito-borne diseases”</dc:title>
  <dc:creator>Dimitrov, Dimitar</dc:creator>
  <cp:revision>4</cp:revision>
  <dcterms:created xsi:type="dcterms:W3CDTF">2021-02-15T18:32:05Z</dcterms:created>
  <dcterms:modified xsi:type="dcterms:W3CDTF">2021-02-16T21:48:30Z</dcterms:modified>
</cp:coreProperties>
</file>

<file path=docProps/thumbnail.jpeg>
</file>